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4" y="5254284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7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753EBC-6BFA-49C2-B43C-4EC861BC4889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5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8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4AD9BD6-2DF1-445B-A928-57AC6A51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53EBC-6BFA-49C2-B43C-4EC861BC4889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9BD6-2DF1-445B-A928-57AC6A51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53EBC-6BFA-49C2-B43C-4EC861BC4889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9BD6-2DF1-445B-A928-57AC6A51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753EBC-6BFA-49C2-B43C-4EC861BC4889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7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9BD6-2DF1-445B-A928-57AC6A51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5" y="7035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4" y="309491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753EBC-6BFA-49C2-B43C-4EC861BC4889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7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4AD9BD6-2DF1-445B-A928-57AC6A51655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5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753EBC-6BFA-49C2-B43C-4EC861BC4889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4AD9BD6-2DF1-445B-A928-57AC6A51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9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7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7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29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29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753EBC-6BFA-49C2-B43C-4EC861BC4889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4AD9BD6-2DF1-445B-A928-57AC6A51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53EBC-6BFA-49C2-B43C-4EC861BC4889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9BD6-2DF1-445B-A928-57AC6A51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753EBC-6BFA-49C2-B43C-4EC861BC4889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1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4AD9BD6-2DF1-445B-A928-57AC6A51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1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753EBC-6BFA-49C2-B43C-4EC861BC4889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4AD9BD6-2DF1-445B-A928-57AC6A51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753EBC-6BFA-49C2-B43C-4EC861BC4889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4AD9BD6-2DF1-445B-A928-57AC6A51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5" y="14069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5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753EBC-6BFA-49C2-B43C-4EC861BC4889}" type="datetimeFigureOut">
              <a:rPr lang="en-US" smtClean="0"/>
              <a:t>3/9/2011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1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4AD9BD6-2DF1-445B-A928-57AC6A51655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he_New_Criticism" TargetMode="External"/><Relationship Id="rId2" Type="http://schemas.openxmlformats.org/officeDocument/2006/relationships/hyperlink" Target="http://en.wikipedia.org/wiki/John_Crowe_Rans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isegeek.com/what-is-extrapolate.ht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ew_Criticism" TargetMode="External"/><Relationship Id="rId2" Type="http://schemas.openxmlformats.org/officeDocument/2006/relationships/hyperlink" Target="http://www.kristisiegel.com/theory.htm#newcriticis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isegeek.com/what-is-new-criticism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Criticism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Anoushka</a:t>
            </a:r>
            <a:r>
              <a:rPr lang="en-US" dirty="0" smtClean="0"/>
              <a:t> </a:t>
            </a:r>
            <a:r>
              <a:rPr lang="en-US" dirty="0" err="1" smtClean="0"/>
              <a:t>Caraballo</a:t>
            </a:r>
            <a:endParaRPr lang="en-US" dirty="0" smtClean="0"/>
          </a:p>
          <a:p>
            <a:r>
              <a:rPr lang="en-US" dirty="0" smtClean="0"/>
              <a:t>Prof. Evelyn Lugo Morales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Is New Criticism?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10000"/>
          </a:bodyPr>
          <a:lstStyle/>
          <a:p>
            <a:r>
              <a:rPr lang="en-US" dirty="0" smtClean="0"/>
              <a:t>A literary movement that started in the late 1920s and 1930s and originated in reaction to traditional criticism that new critics saw as largely concerned with matters extraneous to the </a:t>
            </a:r>
            <a:r>
              <a:rPr lang="en-US" dirty="0" smtClean="0"/>
              <a:t>text, with </a:t>
            </a:r>
            <a:r>
              <a:rPr lang="en-US" dirty="0" smtClean="0"/>
              <a:t>the biography or psychology of the author or the work's relationship to literary history. New Criticism proposed that a work of literary art should be regarded as autonomous, and so should not be judged by reference to considerations beyond itself.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Mayor Figures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en-US" dirty="0" smtClean="0"/>
              <a:t>I. A. </a:t>
            </a:r>
            <a:r>
              <a:rPr lang="en-US" dirty="0" smtClean="0"/>
              <a:t>Richards</a:t>
            </a:r>
          </a:p>
          <a:p>
            <a:r>
              <a:rPr lang="en-US" dirty="0" err="1" smtClean="0"/>
              <a:t>Cleanth</a:t>
            </a:r>
            <a:r>
              <a:rPr lang="en-US" dirty="0" smtClean="0"/>
              <a:t> </a:t>
            </a:r>
            <a:r>
              <a:rPr lang="en-US" dirty="0" smtClean="0"/>
              <a:t>Brooks</a:t>
            </a:r>
          </a:p>
          <a:p>
            <a:r>
              <a:rPr lang="en-US" dirty="0" smtClean="0"/>
              <a:t>William </a:t>
            </a:r>
            <a:r>
              <a:rPr lang="en-US" dirty="0" err="1" smtClean="0"/>
              <a:t>Empson</a:t>
            </a:r>
            <a:endParaRPr lang="en-US" dirty="0" smtClean="0"/>
          </a:p>
          <a:p>
            <a:r>
              <a:rPr lang="en-US" dirty="0" smtClean="0"/>
              <a:t>John </a:t>
            </a:r>
            <a:r>
              <a:rPr lang="en-US" dirty="0" smtClean="0"/>
              <a:t>Crowe </a:t>
            </a:r>
            <a:r>
              <a:rPr lang="en-US" dirty="0" smtClean="0"/>
              <a:t>Ransom</a:t>
            </a:r>
          </a:p>
          <a:p>
            <a:r>
              <a:rPr lang="en-US" dirty="0" smtClean="0"/>
              <a:t>Allen Tate</a:t>
            </a:r>
          </a:p>
          <a:p>
            <a:r>
              <a:rPr lang="en-US" dirty="0" smtClean="0"/>
              <a:t>Robert </a:t>
            </a:r>
            <a:r>
              <a:rPr lang="en-US" dirty="0" smtClean="0"/>
              <a:t>Penn </a:t>
            </a:r>
            <a:r>
              <a:rPr lang="en-US" dirty="0" smtClean="0"/>
              <a:t>Warren</a:t>
            </a:r>
            <a:endParaRPr lang="en-US" dirty="0" smtClean="0"/>
          </a:p>
          <a:p>
            <a:r>
              <a:rPr lang="en-US" dirty="0" smtClean="0"/>
              <a:t>Rene </a:t>
            </a:r>
            <a:r>
              <a:rPr lang="en-US" dirty="0" err="1" smtClean="0"/>
              <a:t>Wellek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" name="Content Placeholder 6" descr="richard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905000"/>
            <a:ext cx="1514619" cy="2057400"/>
          </a:xfrm>
        </p:spPr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</p:pic>
      <p:pic>
        <p:nvPicPr>
          <p:cNvPr id="1026" name="Picture 2" descr="http://www.wnpt.org/productions/fugitives/images/portrait_ta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475162"/>
            <a:ext cx="2057400" cy="1871663"/>
          </a:xfrm>
          <a:prstGeom prst="rect">
            <a:avLst/>
          </a:prstGeom>
          <a:noFill/>
        </p:spPr>
      </p:pic>
      <p:pic>
        <p:nvPicPr>
          <p:cNvPr id="1028" name="Picture 4" descr="http://www.wnpt.org/productions/fugitives/images/portrait_rans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905001"/>
            <a:ext cx="2094046" cy="1905000"/>
          </a:xfrm>
          <a:prstGeom prst="rect">
            <a:avLst/>
          </a:prstGeom>
          <a:noFill/>
        </p:spPr>
      </p:pic>
      <p:pic>
        <p:nvPicPr>
          <p:cNvPr id="1030" name="Picture 6" descr="http://www.lib.uci.edu/about/publications/wellek/wellek/wellek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3962400"/>
            <a:ext cx="1962505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u="sng" dirty="0" smtClean="0"/>
              <a:t>Intentional Fallacy</a:t>
            </a:r>
            <a:r>
              <a:rPr lang="en-US" u="sng" dirty="0" smtClean="0"/>
              <a:t> </a:t>
            </a:r>
            <a:r>
              <a:rPr lang="en-US" dirty="0" smtClean="0"/>
              <a:t>- equating the meaning of a poem with the author's intentions. </a:t>
            </a:r>
            <a:endParaRPr lang="en-US" dirty="0" smtClean="0"/>
          </a:p>
          <a:p>
            <a:r>
              <a:rPr lang="en-US" b="1" u="sng" dirty="0" smtClean="0"/>
              <a:t>Affective Fallacy</a:t>
            </a:r>
            <a:r>
              <a:rPr lang="en-US" u="sng" dirty="0" smtClean="0"/>
              <a:t> </a:t>
            </a:r>
            <a:r>
              <a:rPr lang="en-US" dirty="0" smtClean="0"/>
              <a:t>- confusing the meaning of a text with how it makes the reader feel</a:t>
            </a:r>
            <a:r>
              <a:rPr lang="en-US" i="1" dirty="0" smtClean="0"/>
              <a:t>.</a:t>
            </a:r>
            <a:r>
              <a:rPr lang="en-US" dirty="0" smtClean="0"/>
              <a:t> A reader's emotional response to a text generally does not produce a reliable interpretation</a:t>
            </a:r>
            <a:r>
              <a:rPr lang="en-US" dirty="0" smtClean="0"/>
              <a:t>.</a:t>
            </a:r>
          </a:p>
          <a:p>
            <a:r>
              <a:rPr lang="en-US" b="1" u="sng" dirty="0" smtClean="0"/>
              <a:t>Heresy of </a:t>
            </a:r>
            <a:r>
              <a:rPr lang="en-US" b="1" u="sng" dirty="0" smtClean="0"/>
              <a:t>Paraphrase</a:t>
            </a:r>
            <a:r>
              <a:rPr lang="en-US" u="sng" dirty="0" smtClean="0"/>
              <a:t> </a:t>
            </a:r>
            <a:r>
              <a:rPr lang="en-US" dirty="0" smtClean="0"/>
              <a:t>- </a:t>
            </a:r>
            <a:r>
              <a:rPr lang="en-US" dirty="0" smtClean="0"/>
              <a:t>assuming that an interpretation of a literary work could consist of a detailed summary </a:t>
            </a:r>
            <a:r>
              <a:rPr lang="en-US" dirty="0" smtClean="0"/>
              <a:t>or paraphrase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b="1" u="sng" dirty="0" smtClean="0"/>
              <a:t>Close </a:t>
            </a:r>
            <a:r>
              <a:rPr lang="en-US" b="1" u="sng" dirty="0" smtClean="0"/>
              <a:t>reading</a:t>
            </a:r>
            <a:r>
              <a:rPr lang="en-US" dirty="0" smtClean="0"/>
              <a:t> - </a:t>
            </a:r>
            <a:r>
              <a:rPr lang="en-US" dirty="0" smtClean="0"/>
              <a:t>"a close and detailed analysis of the text itself to arrive at an interpretation without referring to historical, authorial, or cultural concerns</a:t>
            </a:r>
            <a:r>
              <a:rPr lang="en-US" dirty="0" smtClean="0"/>
              <a:t>".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Important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The movement is named after </a:t>
            </a:r>
            <a:r>
              <a:rPr lang="en-US" sz="2800" dirty="0" smtClean="0">
                <a:hlinkClick r:id="rId2"/>
              </a:rPr>
              <a:t>John Crowe Ransom</a:t>
            </a:r>
            <a:r>
              <a:rPr lang="en-US" sz="2800" dirty="0" smtClean="0"/>
              <a:t>'s 1941 book </a:t>
            </a:r>
            <a:r>
              <a:rPr lang="en-US" sz="2800" i="1" dirty="0" smtClean="0">
                <a:hlinkClick r:id="rId3" tooltip="The New Criticism"/>
              </a:rPr>
              <a:t>The New </a:t>
            </a:r>
            <a:r>
              <a:rPr lang="en-US" sz="2800" i="1" dirty="0" smtClean="0">
                <a:hlinkClick r:id="rId3" tooltip="The New Criticism"/>
              </a:rPr>
              <a:t>Criticism</a:t>
            </a:r>
            <a:r>
              <a:rPr lang="en-US" sz="2800" i="1" dirty="0" smtClean="0"/>
              <a:t>.</a:t>
            </a:r>
          </a:p>
          <a:p>
            <a:r>
              <a:rPr lang="en-US" sz="2800" dirty="0" smtClean="0"/>
              <a:t>They do not consider the reader's response, author's intention, or historical and cultural </a:t>
            </a:r>
            <a:r>
              <a:rPr lang="en-US" sz="2800" dirty="0" smtClean="0"/>
              <a:t>contexts.</a:t>
            </a:r>
          </a:p>
          <a:p>
            <a:r>
              <a:rPr lang="en-US" sz="2800" dirty="0" smtClean="0"/>
              <a:t>In </a:t>
            </a:r>
            <a:r>
              <a:rPr lang="en-US" sz="2800" dirty="0" smtClean="0"/>
              <a:t>New Criticism, the text had to be considered as an object of literature, complete within itself. If the reader began to </a:t>
            </a:r>
            <a:r>
              <a:rPr lang="en-US" sz="2800" dirty="0" smtClean="0">
                <a:hlinkClick r:id="rId4"/>
              </a:rPr>
              <a:t>extrapolate</a:t>
            </a:r>
            <a:r>
              <a:rPr lang="en-US" sz="2800" dirty="0" smtClean="0"/>
              <a:t> to his or her interpretation outside of the text, he or she had strayed from New Criticism. </a:t>
            </a:r>
            <a:endParaRPr lang="en-US" sz="2800" dirty="0" smtClean="0"/>
          </a:p>
          <a:p>
            <a:r>
              <a:rPr lang="en-US" sz="2800" dirty="0" smtClean="0"/>
              <a:t>The critic should be free from his or her own feelings or emotional response when reading the text. 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www.kristisiegel.com/theory.htm#newcriticism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en.wikipedia.org/wiki/New_Criticism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www.wisegeek.com/what-is-new-criticism.htm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244</TotalTime>
  <Words>315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New Criticism</vt:lpstr>
      <vt:lpstr>What Is New Criticism?</vt:lpstr>
      <vt:lpstr>Mayor Figures</vt:lpstr>
      <vt:lpstr>Terms</vt:lpstr>
      <vt:lpstr>Important Facts</vt:lpstr>
      <vt:lpstr>References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Criticism</dc:title>
  <dc:creator>USER</dc:creator>
  <cp:lastModifiedBy>USER</cp:lastModifiedBy>
  <cp:revision>25</cp:revision>
  <dcterms:created xsi:type="dcterms:W3CDTF">2011-03-10T01:26:46Z</dcterms:created>
  <dcterms:modified xsi:type="dcterms:W3CDTF">2011-03-10T05:30:53Z</dcterms:modified>
</cp:coreProperties>
</file>